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5" r:id="rId9"/>
    <p:sldId id="266" r:id="rId10"/>
    <p:sldId id="264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/>
  </p:normalViewPr>
  <p:slideViewPr>
    <p:cSldViewPr snapToGrid="0" snapToObjects="1">
      <p:cViewPr varScale="1">
        <p:scale>
          <a:sx n="87" d="100"/>
          <a:sy n="87" d="100"/>
        </p:scale>
        <p:origin x="533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6/23/2021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6660658" cy="720000"/>
          </a:xfrm>
        </p:spPr>
        <p:txBody>
          <a:bodyPr/>
          <a:lstStyle/>
          <a:p>
            <a:r>
              <a:rPr lang="en-GB" dirty="0"/>
              <a:t>Department of computer science</a:t>
            </a:r>
          </a:p>
          <a:p>
            <a:r>
              <a:rPr lang="en-GB" dirty="0"/>
              <a:t>Comp0132: Robotics and computation project and dissertation</a:t>
            </a:r>
          </a:p>
        </p:txBody>
      </p:sp>
      <p:pic>
        <p:nvPicPr>
          <p:cNvPr id="8" name="Picture Placeholder 7" descr="A picture containing building, outdoor, place of worship, colonnade&#10;&#10;Description automatically generated">
            <a:extLst>
              <a:ext uri="{FF2B5EF4-FFF2-40B4-BE49-F238E27FC236}">
                <a16:creationId xmlns:a16="http://schemas.microsoft.com/office/drawing/2014/main" id="{10E13075-3AEE-4544-B239-5A3671AFB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475" b="10475"/>
          <a:stretch>
            <a:fillRect/>
          </a:stretch>
        </p:blipFill>
        <p:spPr/>
      </p:pic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-1" y="1549105"/>
            <a:ext cx="11641016" cy="2340000"/>
          </a:xfrm>
        </p:spPr>
        <p:txBody>
          <a:bodyPr/>
          <a:lstStyle/>
          <a:p>
            <a:r>
              <a:rPr lang="en-GB" dirty="0"/>
              <a:t>Implementing an Auditory Interface to Reduce Visual Overload For Teleoperation in Virtual 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422B-B381-4CB9-AE62-67DDE55FAAF6}"/>
              </a:ext>
            </a:extLst>
          </p:cNvPr>
          <p:cNvSpPr txBox="1"/>
          <p:nvPr/>
        </p:nvSpPr>
        <p:spPr>
          <a:xfrm>
            <a:off x="2242039" y="5382831"/>
            <a:ext cx="3697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highlight>
                  <a:srgbClr val="FFFFFF"/>
                </a:highlight>
              </a:rPr>
              <a:t>Supervisors: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Dr. Vijay Pawar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Mr. Harvey Stedman</a:t>
            </a:r>
            <a:endParaRPr lang="en-MU" sz="2800" b="1" dirty="0">
              <a:highlight>
                <a:srgbClr val="FF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6A497-9A3C-43E4-9C3A-D30778E96E7A}"/>
              </a:ext>
            </a:extLst>
          </p:cNvPr>
          <p:cNvSpPr txBox="1"/>
          <p:nvPr/>
        </p:nvSpPr>
        <p:spPr>
          <a:xfrm>
            <a:off x="2272812" y="4342620"/>
            <a:ext cx="4092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highlight>
                  <a:srgbClr val="FFFFFF"/>
                </a:highlight>
              </a:rPr>
              <a:t>Pascal </a:t>
            </a:r>
            <a:r>
              <a:rPr lang="en-US" sz="2400" b="1" dirty="0" err="1">
                <a:highlight>
                  <a:srgbClr val="FFFFFF"/>
                </a:highlight>
              </a:rPr>
              <a:t>Weiliam</a:t>
            </a:r>
            <a:r>
              <a:rPr lang="en-US" sz="2400" b="1" dirty="0">
                <a:highlight>
                  <a:srgbClr val="FFFFFF"/>
                </a:highlight>
              </a:rPr>
              <a:t> Li Poo Kim</a:t>
            </a:r>
            <a:endParaRPr lang="en-MU" sz="2400" b="1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876569" cy="1368000"/>
          </a:xfrm>
        </p:spPr>
        <p:txBody>
          <a:bodyPr/>
          <a:lstStyle/>
          <a:p>
            <a:r>
              <a:rPr lang="en-GB" dirty="0"/>
              <a:t>Evaluation, Hypothesis and Expectations of Main Experiments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Audio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+ Audio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5257800" y="2412000"/>
            <a:ext cx="6081288" cy="360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Hypothesis - 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it worse to be blind or deaf?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: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H1: Best performance for 3.</a:t>
            </a:r>
          </a:p>
          <a:p>
            <a:pPr marL="0" indent="0">
              <a:buNone/>
            </a:pPr>
            <a:r>
              <a:rPr lang="en-GB" dirty="0"/>
              <a:t>H2: Worst performance for 2.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70A43-89C5-40CB-83E7-CF13A1C0B2EA}"/>
              </a:ext>
            </a:extLst>
          </p:cNvPr>
          <p:cNvSpPr txBox="1"/>
          <p:nvPr/>
        </p:nvSpPr>
        <p:spPr>
          <a:xfrm>
            <a:off x="197342" y="4590002"/>
            <a:ext cx="55308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Test interface based on user performance: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Navigate through different terrains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Avoid obstacles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Time of completion</a:t>
            </a:r>
            <a:endParaRPr lang="en-MU" sz="2400" dirty="0"/>
          </a:p>
        </p:txBody>
      </p:sp>
    </p:spTree>
    <p:extLst>
      <p:ext uri="{BB962C8B-B14F-4D97-AF65-F5344CB8AC3E}">
        <p14:creationId xmlns:p14="http://schemas.microsoft.com/office/powerpoint/2010/main" val="155556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Try on real Husky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85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59999" y="1802423"/>
            <a:ext cx="11667877" cy="42095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i="0" dirty="0">
                <a:solidFill>
                  <a:srgbClr val="1C1D1E"/>
                </a:solidFill>
                <a:effectLst/>
              </a:rPr>
              <a:t>https://www.frontiersin.org/articles/10.3389/frobt.2020.578805/full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Appl. Sci. 2020, 10, 6232; doi:10.3390/app10186232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https://ieeexplore.ieee.org/document/9026260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https://www.sciencedirect.com/science/article/pii/S1474667016422664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https://journals.sagepub.com/doi/10.1518/001872008X250566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https://ieeexplore.ieee.org/abstract/document/7006287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https://journals.sagepub.com/doi/10.1068/p200543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https://smartech.gatech.edu/handle/1853/49886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http://www.isrr-2011.org/ISRR-2011/Program_files/Papers/Jenkins-ISRR-2011.pdf</a:t>
            </a:r>
          </a:p>
        </p:txBody>
      </p:sp>
    </p:spTree>
    <p:extLst>
      <p:ext uri="{BB962C8B-B14F-4D97-AF65-F5344CB8AC3E}">
        <p14:creationId xmlns:p14="http://schemas.microsoft.com/office/powerpoint/2010/main" val="68335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Teleoperation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1346958" cy="3600000"/>
          </a:xfrm>
        </p:spPr>
        <p:txBody>
          <a:bodyPr/>
          <a:lstStyle/>
          <a:p>
            <a:r>
              <a:rPr lang="en-GB" dirty="0"/>
              <a:t>Teleoperation is a term used for the remote operation of a robot/machine/system controlled by a human operator.</a:t>
            </a:r>
          </a:p>
        </p:txBody>
      </p:sp>
      <p:pic>
        <p:nvPicPr>
          <p:cNvPr id="3" name="Graphic 2" descr="Television with solid fill">
            <a:extLst>
              <a:ext uri="{FF2B5EF4-FFF2-40B4-BE49-F238E27FC236}">
                <a16:creationId xmlns:a16="http://schemas.microsoft.com/office/drawing/2014/main" id="{B4E0C6D9-F4F0-46A3-BA84-BD265FE3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676" y="3965331"/>
            <a:ext cx="914400" cy="914400"/>
          </a:xfrm>
          <a:prstGeom prst="rect">
            <a:avLst/>
          </a:prstGeom>
        </p:spPr>
      </p:pic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817F8286-2881-4580-85A0-C66D3CC9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606" y="4037534"/>
            <a:ext cx="914400" cy="914400"/>
          </a:xfrm>
          <a:prstGeom prst="rect">
            <a:avLst/>
          </a:prstGeom>
        </p:spPr>
      </p:pic>
      <p:pic>
        <p:nvPicPr>
          <p:cNvPr id="11" name="Graphic 10" descr="Cell Tower with solid fill">
            <a:extLst>
              <a:ext uri="{FF2B5EF4-FFF2-40B4-BE49-F238E27FC236}">
                <a16:creationId xmlns:a16="http://schemas.microsoft.com/office/drawing/2014/main" id="{F9751F36-7AC4-450C-AFEF-761777E38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769" y="4401126"/>
            <a:ext cx="914400" cy="914400"/>
          </a:xfrm>
          <a:prstGeom prst="rect">
            <a:avLst/>
          </a:prstGeom>
        </p:spPr>
      </p:pic>
      <p:pic>
        <p:nvPicPr>
          <p:cNvPr id="15" name="Graphic 14" descr="Quadcopter with solid fill">
            <a:extLst>
              <a:ext uri="{FF2B5EF4-FFF2-40B4-BE49-F238E27FC236}">
                <a16:creationId xmlns:a16="http://schemas.microsoft.com/office/drawing/2014/main" id="{6BF30C91-5690-4276-90B5-ADCD64C67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8433" y="4065457"/>
            <a:ext cx="914400" cy="914400"/>
          </a:xfrm>
          <a:prstGeom prst="rect">
            <a:avLst/>
          </a:prstGeom>
        </p:spPr>
      </p:pic>
      <p:pic>
        <p:nvPicPr>
          <p:cNvPr id="17" name="Graphic 16" descr="Robot with solid fill">
            <a:extLst>
              <a:ext uri="{FF2B5EF4-FFF2-40B4-BE49-F238E27FC236}">
                <a16:creationId xmlns:a16="http://schemas.microsoft.com/office/drawing/2014/main" id="{767BB187-8066-4473-90B3-33764AB01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9544" y="5095935"/>
            <a:ext cx="914400" cy="914400"/>
          </a:xfrm>
          <a:prstGeom prst="rect">
            <a:avLst/>
          </a:prstGeom>
        </p:spPr>
      </p:pic>
      <p:pic>
        <p:nvPicPr>
          <p:cNvPr id="19" name="Graphic 18" descr="Robot Hand with solid fill">
            <a:extLst>
              <a:ext uri="{FF2B5EF4-FFF2-40B4-BE49-F238E27FC236}">
                <a16:creationId xmlns:a16="http://schemas.microsoft.com/office/drawing/2014/main" id="{45C6269D-9BF0-4D60-8DB8-3C05442859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1163" y="5095935"/>
            <a:ext cx="914400" cy="914400"/>
          </a:xfrm>
          <a:prstGeom prst="rect">
            <a:avLst/>
          </a:prstGeom>
        </p:spPr>
      </p:pic>
      <p:pic>
        <p:nvPicPr>
          <p:cNvPr id="21" name="Graphic 20" descr="Call center with solid fill">
            <a:extLst>
              <a:ext uri="{FF2B5EF4-FFF2-40B4-BE49-F238E27FC236}">
                <a16:creationId xmlns:a16="http://schemas.microsoft.com/office/drawing/2014/main" id="{04CB5C75-8EB0-4AA6-BFA4-0C43023AAC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4567" y="4422531"/>
            <a:ext cx="914400" cy="914400"/>
          </a:xfrm>
          <a:prstGeom prst="rect">
            <a:avLst/>
          </a:prstGeom>
        </p:spPr>
      </p:pic>
      <p:pic>
        <p:nvPicPr>
          <p:cNvPr id="23" name="Graphic 22" descr="Illustrator with solid fill">
            <a:extLst>
              <a:ext uri="{FF2B5EF4-FFF2-40B4-BE49-F238E27FC236}">
                <a16:creationId xmlns:a16="http://schemas.microsoft.com/office/drawing/2014/main" id="{F5533F86-6CD0-4A02-A220-033165B9B6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48063" y="4638735"/>
            <a:ext cx="914400" cy="914400"/>
          </a:xfrm>
          <a:prstGeom prst="rect">
            <a:avLst/>
          </a:prstGeom>
        </p:spPr>
      </p:pic>
      <p:pic>
        <p:nvPicPr>
          <p:cNvPr id="25" name="Graphic 24" descr="Keyboard with solid fill">
            <a:extLst>
              <a:ext uri="{FF2B5EF4-FFF2-40B4-BE49-F238E27FC236}">
                <a16:creationId xmlns:a16="http://schemas.microsoft.com/office/drawing/2014/main" id="{E9849C91-BA54-476C-8E8D-C7E6676DD8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7689" y="4879731"/>
            <a:ext cx="914400" cy="914400"/>
          </a:xfrm>
          <a:prstGeom prst="rect">
            <a:avLst/>
          </a:prstGeom>
        </p:spPr>
      </p:pic>
      <p:pic>
        <p:nvPicPr>
          <p:cNvPr id="27" name="Graphic 26" descr="Mouse with solid fill">
            <a:extLst>
              <a:ext uri="{FF2B5EF4-FFF2-40B4-BE49-F238E27FC236}">
                <a16:creationId xmlns:a16="http://schemas.microsoft.com/office/drawing/2014/main" id="{2B8DA1D2-53AC-401B-AAF3-E6004B40E2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50602" y="4879731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305924-7AA8-4E5C-A5DB-ABE7BCF3C87B}"/>
              </a:ext>
            </a:extLst>
          </p:cNvPr>
          <p:cNvSpPr txBox="1"/>
          <p:nvPr/>
        </p:nvSpPr>
        <p:spPr>
          <a:xfrm>
            <a:off x="520911" y="354769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Human</a:t>
            </a:r>
          </a:p>
          <a:p>
            <a:pPr algn="l"/>
            <a:r>
              <a:rPr lang="en-US" dirty="0"/>
              <a:t>Operator</a:t>
            </a:r>
            <a:endParaRPr lang="en-M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BF1CFC-BAA1-49E1-AB16-57D7941F3D12}"/>
              </a:ext>
            </a:extLst>
          </p:cNvPr>
          <p:cNvSpPr txBox="1"/>
          <p:nvPr/>
        </p:nvSpPr>
        <p:spPr>
          <a:xfrm>
            <a:off x="2974503" y="5854168"/>
            <a:ext cx="109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Master Control</a:t>
            </a:r>
            <a:endParaRPr lang="en-M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C54077-DB3C-4AF6-8633-B2279E5AFC2B}"/>
              </a:ext>
            </a:extLst>
          </p:cNvPr>
          <p:cNvSpPr txBox="1"/>
          <p:nvPr/>
        </p:nvSpPr>
        <p:spPr>
          <a:xfrm>
            <a:off x="9281140" y="3429000"/>
            <a:ext cx="20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Slave side: Physical or Virtual</a:t>
            </a:r>
            <a:endParaRPr lang="en-M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CD4ADB-A9A9-4421-A4C8-24E2EF82F26F}"/>
              </a:ext>
            </a:extLst>
          </p:cNvPr>
          <p:cNvSpPr txBox="1"/>
          <p:nvPr/>
        </p:nvSpPr>
        <p:spPr>
          <a:xfrm>
            <a:off x="5925245" y="3582552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Communication</a:t>
            </a:r>
          </a:p>
          <a:p>
            <a:pPr algn="l"/>
            <a:r>
              <a:rPr lang="en-US" dirty="0"/>
              <a:t>Channel</a:t>
            </a:r>
            <a:endParaRPr lang="en-M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87E2F-B698-4D64-B1F9-F3DC1004F683}"/>
              </a:ext>
            </a:extLst>
          </p:cNvPr>
          <p:cNvSpPr txBox="1"/>
          <p:nvPr/>
        </p:nvSpPr>
        <p:spPr>
          <a:xfrm>
            <a:off x="2868692" y="35359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Interface</a:t>
            </a:r>
            <a:endParaRPr lang="en-MU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B66788-83F8-4E7A-895B-D716164A56E0}"/>
              </a:ext>
            </a:extLst>
          </p:cNvPr>
          <p:cNvCxnSpPr>
            <a:cxnSpLocks/>
          </p:cNvCxnSpPr>
          <p:nvPr/>
        </p:nvCxnSpPr>
        <p:spPr>
          <a:xfrm>
            <a:off x="1298967" y="4665892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A024C7-7953-4508-937C-1293C7714E4E}"/>
              </a:ext>
            </a:extLst>
          </p:cNvPr>
          <p:cNvCxnSpPr>
            <a:cxnSpLocks/>
          </p:cNvCxnSpPr>
          <p:nvPr/>
        </p:nvCxnSpPr>
        <p:spPr>
          <a:xfrm flipH="1">
            <a:off x="1327480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4DA3B4-FF5C-4B78-9067-F6E1F95DB582}"/>
              </a:ext>
            </a:extLst>
          </p:cNvPr>
          <p:cNvCxnSpPr>
            <a:cxnSpLocks/>
          </p:cNvCxnSpPr>
          <p:nvPr/>
        </p:nvCxnSpPr>
        <p:spPr>
          <a:xfrm flipH="1">
            <a:off x="4465002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EC0C4B-EE01-4FF4-B63F-AF9EA31CE067}"/>
              </a:ext>
            </a:extLst>
          </p:cNvPr>
          <p:cNvCxnSpPr>
            <a:cxnSpLocks/>
          </p:cNvCxnSpPr>
          <p:nvPr/>
        </p:nvCxnSpPr>
        <p:spPr>
          <a:xfrm>
            <a:off x="446071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B6A40-C669-459A-99FB-E153CA704748}"/>
              </a:ext>
            </a:extLst>
          </p:cNvPr>
          <p:cNvCxnSpPr>
            <a:cxnSpLocks/>
          </p:cNvCxnSpPr>
          <p:nvPr/>
        </p:nvCxnSpPr>
        <p:spPr>
          <a:xfrm>
            <a:off x="720383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8B8D00-7297-425D-BFFB-E662A70263D1}"/>
              </a:ext>
            </a:extLst>
          </p:cNvPr>
          <p:cNvCxnSpPr>
            <a:cxnSpLocks/>
          </p:cNvCxnSpPr>
          <p:nvPr/>
        </p:nvCxnSpPr>
        <p:spPr>
          <a:xfrm flipH="1">
            <a:off x="7182471" y="5137758"/>
            <a:ext cx="117616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ABE04C-108F-4C71-9D2D-4A56F0EB6B3B}"/>
              </a:ext>
            </a:extLst>
          </p:cNvPr>
          <p:cNvSpPr txBox="1"/>
          <p:nvPr/>
        </p:nvSpPr>
        <p:spPr>
          <a:xfrm>
            <a:off x="7182471" y="525171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Sensor </a:t>
            </a:r>
          </a:p>
          <a:p>
            <a:pPr algn="l"/>
            <a:r>
              <a:rPr lang="en-US" dirty="0"/>
              <a:t>Information</a:t>
            </a:r>
            <a:endParaRPr lang="en-M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F02E-A616-4AC4-A833-798D7253AF43}"/>
              </a:ext>
            </a:extLst>
          </p:cNvPr>
          <p:cNvSpPr txBox="1"/>
          <p:nvPr/>
        </p:nvSpPr>
        <p:spPr>
          <a:xfrm>
            <a:off x="4428119" y="3870861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Command</a:t>
            </a:r>
          </a:p>
          <a:p>
            <a:pPr algn="l"/>
            <a:r>
              <a:rPr lang="en-US" dirty="0"/>
              <a:t>Signals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000363"/>
          </a:xfrm>
        </p:spPr>
        <p:txBody>
          <a:bodyPr/>
          <a:lstStyle/>
          <a:p>
            <a:r>
              <a:rPr lang="en-GB" dirty="0"/>
              <a:t>Importance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408357" y="1900362"/>
            <a:ext cx="11654421" cy="4111638"/>
          </a:xfrm>
        </p:spPr>
        <p:txBody>
          <a:bodyPr/>
          <a:lstStyle/>
          <a:p>
            <a:r>
              <a:rPr lang="en-GB" dirty="0"/>
              <a:t>Extraplanetary Exploration (Mars Rovers), Military Missions (reconnaissance, removing hazardous materials), Search and Rescue Operations (survivors of calamities)</a:t>
            </a:r>
          </a:p>
          <a:p>
            <a:endParaRPr lang="en-GB" dirty="0"/>
          </a:p>
          <a:p>
            <a:r>
              <a:rPr lang="en-GB" dirty="0"/>
              <a:t>Autonomous systems may face difficult problems in terms of tasks, terrains or situations that need teaming up with humans and that cannot be done alone.</a:t>
            </a:r>
          </a:p>
          <a:p>
            <a:endParaRPr lang="en-GB" dirty="0"/>
          </a:p>
          <a:p>
            <a:r>
              <a:rPr lang="en-GB" dirty="0"/>
              <a:t>Paramount to design a human-machine interface to maximize information while minimizing cognitive load.</a:t>
            </a:r>
          </a:p>
          <a:p>
            <a:endParaRPr lang="en-GB" dirty="0"/>
          </a:p>
          <a:p>
            <a:r>
              <a:rPr lang="en-GB" dirty="0"/>
              <a:t>Better situational awareness, greater immersion and reduced confusion.</a:t>
            </a:r>
          </a:p>
        </p:txBody>
      </p:sp>
    </p:spTree>
    <p:extLst>
      <p:ext uri="{BB962C8B-B14F-4D97-AF65-F5344CB8AC3E}">
        <p14:creationId xmlns:p14="http://schemas.microsoft.com/office/powerpoint/2010/main" val="188709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1999"/>
            <a:ext cx="10439064" cy="3909287"/>
          </a:xfrm>
        </p:spPr>
        <p:txBody>
          <a:bodyPr/>
          <a:lstStyle/>
          <a:p>
            <a:r>
              <a:rPr lang="en-US" b="0" i="0" dirty="0">
                <a:solidFill>
                  <a:srgbClr val="1C1D1E"/>
                </a:solidFill>
                <a:effectLst/>
              </a:rPr>
              <a:t>Teleoperation is facing increasingly complicated scenarios and refined tasks.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Latency which can cause degraded visual image/feedback or delayed control command [1].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Improper user-interface or feedback and thus limited information [2].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Motion sickness, Cognitive overload [3].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9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Background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4041554"/>
          </a:xfrm>
        </p:spPr>
        <p:txBody>
          <a:bodyPr/>
          <a:lstStyle/>
          <a:p>
            <a:r>
              <a:rPr lang="en-US" dirty="0">
                <a:effectLst/>
              </a:rPr>
              <a:t>Auditory interface for teleoperation - Path following experimental results [4]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Cross-modal links among vision, audition, and touch in complex environments [5]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Auditory localization in teleoperator and virtual environment systems: ideas, issues, and problems [6]</a:t>
            </a:r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potentials for spatial audio to convey information in virtual environments [7]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EFFECTS OF INTERFACE TYPE ON NAVIGATION IN A VIRTUAL SPATIAL AUDITORY ENVIRONMENT Music and </a:t>
            </a:r>
            <a:r>
              <a:rPr lang="en-US">
                <a:effectLst/>
              </a:rPr>
              <a:t>Audio [8]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99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950782"/>
          </a:xfrm>
        </p:spPr>
        <p:txBody>
          <a:bodyPr/>
          <a:lstStyle/>
          <a:p>
            <a:r>
              <a:rPr lang="en-GB" dirty="0"/>
              <a:t>Focus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3173" y="1963592"/>
            <a:ext cx="11465654" cy="3600000"/>
          </a:xfrm>
        </p:spPr>
        <p:txBody>
          <a:bodyPr/>
          <a:lstStyle/>
          <a:p>
            <a:r>
              <a:rPr lang="en-GB" dirty="0"/>
              <a:t>Project is focused on auditory feedback couped with a visual display in VE for navigation.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Advantages over visual feedback:</a:t>
            </a:r>
          </a:p>
          <a:p>
            <a:pPr marL="457200" indent="-457200">
              <a:buAutoNum type="arabicPeriod"/>
            </a:pPr>
            <a:r>
              <a:rPr lang="en-GB" dirty="0"/>
              <a:t>Decreases visual workload.</a:t>
            </a:r>
          </a:p>
          <a:p>
            <a:pPr marL="457200" indent="-457200">
              <a:buAutoNum type="arabicPeriod"/>
            </a:pPr>
            <a:r>
              <a:rPr lang="en-GB" dirty="0"/>
              <a:t>Requires low-bandwidth communication links.</a:t>
            </a:r>
          </a:p>
          <a:p>
            <a:pPr marL="457200" indent="-457200">
              <a:buAutoNum type="arabicPeriod"/>
            </a:pPr>
            <a:r>
              <a:rPr lang="en-GB" dirty="0"/>
              <a:t>No significant information losses during congested network.</a:t>
            </a:r>
          </a:p>
          <a:p>
            <a:pPr marL="457200" indent="-457200">
              <a:buAutoNum type="arabicPeriod"/>
            </a:pPr>
            <a:r>
              <a:rPr lang="en-GB" dirty="0"/>
              <a:t>Require less computational power.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Tools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931500" y="4040307"/>
            <a:ext cx="2123827" cy="75053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Rendering and Interface side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8630378" y="5490795"/>
            <a:ext cx="3328566" cy="100232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Processing sensor information and ground truth environment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862CECD-1D7E-4DC8-968B-2ACFDC78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1" y="1985572"/>
            <a:ext cx="2268000" cy="1512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F72F25-974E-49CB-95A7-14F56542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40" y="2055236"/>
            <a:ext cx="3515499" cy="936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8F6B0A-4EBE-4A94-BA81-9D5387466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096" y="3497572"/>
            <a:ext cx="3954012" cy="183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3DF375-73B5-4D30-B766-65CFAEA29A69}"/>
              </a:ext>
            </a:extLst>
          </p:cNvPr>
          <p:cNvSpPr txBox="1"/>
          <p:nvPr/>
        </p:nvSpPr>
        <p:spPr>
          <a:xfrm>
            <a:off x="4596918" y="2395463"/>
            <a:ext cx="191110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ROS Bridge</a:t>
            </a:r>
            <a:endParaRPr lang="en-MU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321F11-222F-4505-B80F-AB54AA0ABA5E}"/>
              </a:ext>
            </a:extLst>
          </p:cNvPr>
          <p:cNvCxnSpPr>
            <a:cxnSpLocks/>
          </p:cNvCxnSpPr>
          <p:nvPr/>
        </p:nvCxnSpPr>
        <p:spPr>
          <a:xfrm>
            <a:off x="3160772" y="2482577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FFFD57-AEB9-4D7B-8071-7DC8D6FF9F51}"/>
              </a:ext>
            </a:extLst>
          </p:cNvPr>
          <p:cNvCxnSpPr>
            <a:cxnSpLocks/>
          </p:cNvCxnSpPr>
          <p:nvPr/>
        </p:nvCxnSpPr>
        <p:spPr>
          <a:xfrm>
            <a:off x="6689156" y="2459023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CBCAE0-B8B2-4285-BC88-0001C1950EE8}"/>
              </a:ext>
            </a:extLst>
          </p:cNvPr>
          <p:cNvCxnSpPr>
            <a:cxnSpLocks/>
          </p:cNvCxnSpPr>
          <p:nvPr/>
        </p:nvCxnSpPr>
        <p:spPr>
          <a:xfrm flipH="1">
            <a:off x="3160772" y="2810059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FD240-4E32-4E33-B613-ACCBEF3BE621}"/>
              </a:ext>
            </a:extLst>
          </p:cNvPr>
          <p:cNvCxnSpPr>
            <a:cxnSpLocks/>
          </p:cNvCxnSpPr>
          <p:nvPr/>
        </p:nvCxnSpPr>
        <p:spPr>
          <a:xfrm flipH="1">
            <a:off x="6646114" y="2771796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BAEBD2-7C36-4E62-B302-76EBCAECBB47}"/>
              </a:ext>
            </a:extLst>
          </p:cNvPr>
          <p:cNvSpPr txBox="1"/>
          <p:nvPr/>
        </p:nvSpPr>
        <p:spPr>
          <a:xfrm>
            <a:off x="4245007" y="2962821"/>
            <a:ext cx="3064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Rosbridge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provides a simple, socket-based programmatic access to robot interfaces and algorithms provided by ROS [9]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”</a:t>
            </a:r>
            <a:endParaRPr lang="en-MU" b="1" dirty="0"/>
          </a:p>
        </p:txBody>
      </p:sp>
      <p:pic>
        <p:nvPicPr>
          <p:cNvPr id="24" name="Picture 2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4801603-D19A-446C-9E67-ED0884999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13" y="4879732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A7B53C-2776-436E-A191-7744EB37CAC7}"/>
              </a:ext>
            </a:extLst>
          </p:cNvPr>
          <p:cNvSpPr txBox="1"/>
          <p:nvPr/>
        </p:nvSpPr>
        <p:spPr>
          <a:xfrm>
            <a:off x="2952846" y="5508379"/>
            <a:ext cx="1447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Husky A200 UGV mobile base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286314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884839"/>
          </a:xfrm>
        </p:spPr>
        <p:txBody>
          <a:bodyPr/>
          <a:lstStyle/>
          <a:p>
            <a:r>
              <a:rPr lang="en-GB" dirty="0"/>
              <a:t>Experiment Setup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D8997-2B99-46AA-81DF-9EB52BB4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" y="1852293"/>
            <a:ext cx="6336000" cy="3564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AB64D4C-2A6B-41E0-A9A6-618F7009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46" y="1992970"/>
            <a:ext cx="5769508" cy="32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12F1A-8F0D-495D-8D33-7D9E486F3603}"/>
              </a:ext>
            </a:extLst>
          </p:cNvPr>
          <p:cNvSpPr txBox="1"/>
          <p:nvPr/>
        </p:nvSpPr>
        <p:spPr>
          <a:xfrm>
            <a:off x="852912" y="5560501"/>
            <a:ext cx="3301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Unity: What the operators see on the screen</a:t>
            </a:r>
            <a:endParaRPr lang="en-MU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3EE4D-24EB-4DF4-90F8-EABE3532707B}"/>
              </a:ext>
            </a:extLst>
          </p:cNvPr>
          <p:cNvSpPr txBox="1"/>
          <p:nvPr/>
        </p:nvSpPr>
        <p:spPr>
          <a:xfrm>
            <a:off x="7568770" y="5488698"/>
            <a:ext cx="3301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Gazebo: Ground truth of terrain</a:t>
            </a:r>
            <a:endParaRPr lang="en-MU" sz="2400" b="1" dirty="0"/>
          </a:p>
        </p:txBody>
      </p:sp>
    </p:spTree>
    <p:extLst>
      <p:ext uri="{BB962C8B-B14F-4D97-AF65-F5344CB8AC3E}">
        <p14:creationId xmlns:p14="http://schemas.microsoft.com/office/powerpoint/2010/main" val="109364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Preliminaries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Number of audio sources (2 or 4)</a:t>
            </a:r>
          </a:p>
          <a:p>
            <a:endParaRPr lang="en-GB" dirty="0"/>
          </a:p>
          <a:p>
            <a:r>
              <a:rPr lang="en-GB" dirty="0"/>
              <a:t>Position of the audio sources on the vehicle</a:t>
            </a:r>
          </a:p>
          <a:p>
            <a:endParaRPr lang="en-GB" dirty="0"/>
          </a:p>
          <a:p>
            <a:r>
              <a:rPr lang="en-GB" dirty="0"/>
              <a:t>Same or different clip(s)</a:t>
            </a:r>
          </a:p>
          <a:p>
            <a:endParaRPr lang="en-GB" dirty="0"/>
          </a:p>
          <a:p>
            <a:r>
              <a:rPr lang="en-GB" dirty="0"/>
              <a:t>Vary pitch only or volume only or both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00693-C99B-40BA-9A8E-2409AB586FB0}"/>
              </a:ext>
            </a:extLst>
          </p:cNvPr>
          <p:cNvSpPr/>
          <p:nvPr/>
        </p:nvSpPr>
        <p:spPr>
          <a:xfrm>
            <a:off x="7409890" y="378900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80AB0-3788-49E9-8D8C-48FC37E999FB}"/>
              </a:ext>
            </a:extLst>
          </p:cNvPr>
          <p:cNvSpPr/>
          <p:nvPr/>
        </p:nvSpPr>
        <p:spPr>
          <a:xfrm>
            <a:off x="7229890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DBEA8-EF80-41FA-9ED6-0FAEA43B6F96}"/>
              </a:ext>
            </a:extLst>
          </p:cNvPr>
          <p:cNvSpPr/>
          <p:nvPr/>
        </p:nvSpPr>
        <p:spPr>
          <a:xfrm>
            <a:off x="7840955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3750E-FD30-4F0E-B24A-8F3CA51B02AA}"/>
              </a:ext>
            </a:extLst>
          </p:cNvPr>
          <p:cNvSpPr/>
          <p:nvPr/>
        </p:nvSpPr>
        <p:spPr>
          <a:xfrm>
            <a:off x="9640986" y="3831975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00BEA-7D34-42F9-A4BD-561C3DF45918}"/>
              </a:ext>
            </a:extLst>
          </p:cNvPr>
          <p:cNvSpPr/>
          <p:nvPr/>
        </p:nvSpPr>
        <p:spPr>
          <a:xfrm>
            <a:off x="9766518" y="3664662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7A20A-C42A-4278-9D7E-F435223BB0E3}"/>
              </a:ext>
            </a:extLst>
          </p:cNvPr>
          <p:cNvSpPr/>
          <p:nvPr/>
        </p:nvSpPr>
        <p:spPr>
          <a:xfrm>
            <a:off x="9754418" y="485063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13339-9FFF-464A-9BFE-3FC9D0E20501}"/>
              </a:ext>
            </a:extLst>
          </p:cNvPr>
          <p:cNvSpPr/>
          <p:nvPr/>
        </p:nvSpPr>
        <p:spPr>
          <a:xfrm>
            <a:off x="8589032" y="196508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AC6D4-96BF-4BC4-AA2F-DEA933DF28E0}"/>
              </a:ext>
            </a:extLst>
          </p:cNvPr>
          <p:cNvSpPr/>
          <p:nvPr/>
        </p:nvSpPr>
        <p:spPr>
          <a:xfrm>
            <a:off x="8409032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3A164-D80F-4E32-A432-FFD84BE9F432}"/>
              </a:ext>
            </a:extLst>
          </p:cNvPr>
          <p:cNvSpPr/>
          <p:nvPr/>
        </p:nvSpPr>
        <p:spPr>
          <a:xfrm>
            <a:off x="9020097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EAAE0-E3E7-438A-AD1B-B9711B3A4A74}"/>
              </a:ext>
            </a:extLst>
          </p:cNvPr>
          <p:cNvSpPr/>
          <p:nvPr/>
        </p:nvSpPr>
        <p:spPr>
          <a:xfrm>
            <a:off x="8713216" y="2984796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A9A76-CA88-4367-B9B0-B5DC01A36786}"/>
              </a:ext>
            </a:extLst>
          </p:cNvPr>
          <p:cNvSpPr/>
          <p:nvPr/>
        </p:nvSpPr>
        <p:spPr>
          <a:xfrm>
            <a:off x="8713216" y="169768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4162977834"/>
      </p:ext>
    </p:extLst>
  </p:cSld>
  <p:clrMapOvr>
    <a:masterClrMapping/>
  </p:clrMapOvr>
</p:sld>
</file>

<file path=ppt/theme/theme1.xml><?xml version="1.0" encoding="utf-8"?>
<a:theme xmlns:a="http://schemas.openxmlformats.org/drawingml/2006/main" name="UCL_Mid_Purple_Slide_Theme">
  <a:themeElements>
    <a:clrScheme name="UCL Mid Purple Theme">
      <a:dk1>
        <a:srgbClr val="000000"/>
      </a:dk1>
      <a:lt1>
        <a:srgbClr val="FFFFFF"/>
      </a:lt1>
      <a:dk2>
        <a:srgbClr val="500778"/>
      </a:dk2>
      <a:lt2>
        <a:srgbClr val="DCCDE4"/>
      </a:lt2>
      <a:accent1>
        <a:srgbClr val="AC145A"/>
      </a:accent1>
      <a:accent2>
        <a:srgbClr val="C6B0BC"/>
      </a:accent2>
      <a:accent3>
        <a:srgbClr val="0097A9"/>
      </a:accent3>
      <a:accent4>
        <a:srgbClr val="8F993E"/>
      </a:accent4>
      <a:accent5>
        <a:srgbClr val="EA7600"/>
      </a:accent5>
      <a:accent6>
        <a:srgbClr val="A4DBE8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Black.potx" id="{3034991F-2A20-46E2-8C7B-1FA72590779C}" vid="{EFEF51F0-3C92-44B8-A75F-6D4CA06038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Mid Purple Slide Theme</Template>
  <TotalTime>235</TotalTime>
  <Words>608</Words>
  <Application>Microsoft Office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</vt:lpstr>
      <vt:lpstr>Calibri</vt:lpstr>
      <vt:lpstr>UCL_Mid_Purple_Slide_Theme</vt:lpstr>
      <vt:lpstr>Implementing an Auditory Interface to Reduce Visual Overload For Teleoperation in Virtual Environments</vt:lpstr>
      <vt:lpstr>Definition of Teleoperation</vt:lpstr>
      <vt:lpstr>Importance</vt:lpstr>
      <vt:lpstr>Challenges</vt:lpstr>
      <vt:lpstr>Literature Background</vt:lpstr>
      <vt:lpstr>Focus</vt:lpstr>
      <vt:lpstr>Main Tools</vt:lpstr>
      <vt:lpstr>Experiment Setup</vt:lpstr>
      <vt:lpstr>Preliminaries</vt:lpstr>
      <vt:lpstr>Evaluation, Hypothesis and Expectations of Main Experiments</vt:lpstr>
      <vt:lpstr>Bonus: Try on real Husky</vt:lpstr>
      <vt:lpstr>PowerPoint Presentation</vt:lpstr>
      <vt:lpstr>References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LiPooKim Pascal</cp:lastModifiedBy>
  <cp:revision>56</cp:revision>
  <dcterms:created xsi:type="dcterms:W3CDTF">2020-09-15T10:47:50Z</dcterms:created>
  <dcterms:modified xsi:type="dcterms:W3CDTF">2021-06-23T20:41:59Z</dcterms:modified>
</cp:coreProperties>
</file>